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4" r:id="rId9"/>
    <p:sldId id="265" r:id="rId10"/>
    <p:sldId id="269" r:id="rId11"/>
    <p:sldId id="270" r:id="rId12"/>
    <p:sldId id="268" r:id="rId13"/>
    <p:sldId id="266" r:id="rId14"/>
    <p:sldId id="267" r:id="rId15"/>
    <p:sldId id="271" r:id="rId16"/>
    <p:sldId id="263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68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627-9BF0-4548-840F-0A47CE67FC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D41E-5CC7-4CB9-B543-BB852CB3E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9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627-9BF0-4548-840F-0A47CE67FC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D41E-5CC7-4CB9-B543-BB852CB3E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1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627-9BF0-4548-840F-0A47CE67FC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D41E-5CC7-4CB9-B543-BB852CB3E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6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627-9BF0-4548-840F-0A47CE67FC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D41E-5CC7-4CB9-B543-BB852CB3E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9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627-9BF0-4548-840F-0A47CE67FC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D41E-5CC7-4CB9-B543-BB852CB3E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627-9BF0-4548-840F-0A47CE67FC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D41E-5CC7-4CB9-B543-BB852CB3E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2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627-9BF0-4548-840F-0A47CE67FC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D41E-5CC7-4CB9-B543-BB852CB3E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5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627-9BF0-4548-840F-0A47CE67FC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D41E-5CC7-4CB9-B543-BB852CB3E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7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627-9BF0-4548-840F-0A47CE67FC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D41E-5CC7-4CB9-B543-BB852CB3E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7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627-9BF0-4548-840F-0A47CE67FC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D41E-5CC7-4CB9-B543-BB852CB3E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3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B627-9BF0-4548-840F-0A47CE67FC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D41E-5CC7-4CB9-B543-BB852CB3E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9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EB627-9BF0-4548-840F-0A47CE67FC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3D41E-5CC7-4CB9-B543-BB852CB3E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ncosta@beyond2015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270" y="22115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x-non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“aterrizaje” de la agenda post-2015 en América Latina y el Caribe</a:t>
            </a:r>
            <a:endParaRPr lang="x-non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717" y="5108108"/>
            <a:ext cx="9144000" cy="701021"/>
          </a:xfrm>
        </p:spPr>
        <p:txBody>
          <a:bodyPr/>
          <a:lstStyle/>
          <a:p>
            <a:pPr algn="r"/>
            <a:r>
              <a:rPr lang="x-none" b="1" i="1" dirty="0" smtClean="0"/>
              <a:t>Naiara Costa, Directora de Incidencia, </a:t>
            </a:r>
            <a:r>
              <a:rPr lang="x-none" b="1" dirty="0" err="1" smtClean="0">
                <a:solidFill>
                  <a:srgbClr val="FF0000"/>
                </a:solidFill>
              </a:rPr>
              <a:t>Beyond</a:t>
            </a:r>
            <a:r>
              <a:rPr lang="x-none" b="1" dirty="0" smtClean="0">
                <a:solidFill>
                  <a:srgbClr val="FF0000"/>
                </a:solidFill>
              </a:rPr>
              <a:t> 2015</a:t>
            </a:r>
            <a:endParaRPr lang="x-none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79" y="473612"/>
            <a:ext cx="4847292" cy="1229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1" y="538284"/>
            <a:ext cx="6737350" cy="116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3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33" y="268050"/>
            <a:ext cx="10080009" cy="1325563"/>
          </a:xfrm>
        </p:spPr>
        <p:txBody>
          <a:bodyPr/>
          <a:lstStyle/>
          <a:p>
            <a:r>
              <a:rPr lang="x-none" b="1" dirty="0" smtClean="0"/>
              <a:t>La Agenda 2030: Revisando algunos temas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99" y="1825625"/>
            <a:ext cx="8687937" cy="4725300"/>
          </a:xfrm>
        </p:spPr>
        <p:txBody>
          <a:bodyPr>
            <a:normAutofit fontScale="92500" lnSpcReduction="10000"/>
          </a:bodyPr>
          <a:lstStyle/>
          <a:p>
            <a:r>
              <a:rPr lang="x-none" b="1" dirty="0" smtClean="0"/>
              <a:t>El planeta – </a:t>
            </a:r>
            <a:r>
              <a:rPr lang="x-none" dirty="0" smtClean="0"/>
              <a:t>En general, balanceado en la forma como la protección al planeta es presentada. Compromisos sobre patrones sostenibles de </a:t>
            </a:r>
            <a:r>
              <a:rPr lang="x-none" dirty="0" err="1" smtClean="0"/>
              <a:t>consum</a:t>
            </a:r>
            <a:r>
              <a:rPr lang="en-US" dirty="0" smtClean="0"/>
              <a:t>o</a:t>
            </a:r>
            <a:r>
              <a:rPr lang="x-none" dirty="0" smtClean="0"/>
              <a:t> y producción (con los países desarrollados en el liderazgo), y manejo sostenible de los recursos naturales</a:t>
            </a:r>
            <a:r>
              <a:rPr lang="en-US" dirty="0" smtClean="0"/>
              <a:t> </a:t>
            </a:r>
            <a:r>
              <a:rPr lang="x-none" dirty="0" smtClean="0"/>
              <a:t>están en el texto. </a:t>
            </a:r>
          </a:p>
          <a:p>
            <a:pPr lvl="1"/>
            <a:r>
              <a:rPr lang="x-none" dirty="0" smtClean="0"/>
              <a:t>Los párrafos sobre clima estuvieron entre los mas difíciles. Hacen la conexión entre pobreza y cambios climáticos, sobre la necesidad de adaptación y incluye</a:t>
            </a:r>
            <a:r>
              <a:rPr lang="en-US" dirty="0" smtClean="0"/>
              <a:t>n</a:t>
            </a:r>
            <a:r>
              <a:rPr lang="x-none" dirty="0" smtClean="0"/>
              <a:t> referencia a contener el aumento de la temperatura</a:t>
            </a:r>
            <a:r>
              <a:rPr lang="en-US" dirty="0" smtClean="0"/>
              <a:t> media</a:t>
            </a:r>
            <a:r>
              <a:rPr lang="x-none" dirty="0" smtClean="0"/>
              <a:t> mundial bajo 2 o 1.5 grados Celsius (</a:t>
            </a:r>
            <a:r>
              <a:rPr lang="en-US" dirty="0" smtClean="0"/>
              <a:t>a</a:t>
            </a:r>
            <a:r>
              <a:rPr lang="x-none" dirty="0" smtClean="0"/>
              <a:t>cima de los niveles pre-industriales).</a:t>
            </a:r>
          </a:p>
          <a:p>
            <a:r>
              <a:rPr lang="x-none" b="1" dirty="0" smtClean="0"/>
              <a:t>Paz y a</a:t>
            </a:r>
            <a:r>
              <a:rPr lang="en-US" b="1" dirty="0" smtClean="0"/>
              <a:t>c</a:t>
            </a:r>
            <a:r>
              <a:rPr lang="x-none" b="1" dirty="0" smtClean="0"/>
              <a:t>eso a la justicia: </a:t>
            </a:r>
            <a:r>
              <a:rPr lang="x-none" dirty="0" smtClean="0"/>
              <a:t>Paz como parte central e integral de la “visión” del progreso. Objetivo 16 (promoción de sociedades pacificas e inclusivas) y “paz” reconocida como una de las cinco áreas clave para toda la Agenda (Preámbulo)</a:t>
            </a:r>
          </a:p>
        </p:txBody>
      </p:sp>
      <p:pic>
        <p:nvPicPr>
          <p:cNvPr id="4098" name="Picture 2" descr="https://sustainabledevelopment.un.org/content/sdgs/large/Goal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342" y="1361601"/>
            <a:ext cx="3166280" cy="244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stainabledevelopment.un.org/content/sdgs/large/Goal-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990" y="3982063"/>
            <a:ext cx="3166280" cy="244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 smtClean="0"/>
              <a:t>La Agenda 2030: Revisando algunos temas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19" y="1825624"/>
            <a:ext cx="10862481" cy="4465993"/>
          </a:xfrm>
        </p:spPr>
        <p:txBody>
          <a:bodyPr>
            <a:normAutofit lnSpcReduction="10000"/>
          </a:bodyPr>
          <a:lstStyle/>
          <a:p>
            <a:r>
              <a:rPr lang="x-none" b="1" dirty="0" smtClean="0"/>
              <a:t>Participación:</a:t>
            </a:r>
          </a:p>
          <a:p>
            <a:pPr lvl="1"/>
            <a:r>
              <a:rPr lang="x-none" dirty="0" smtClean="0"/>
              <a:t>Una de las prioridades para </a:t>
            </a:r>
            <a:r>
              <a:rPr lang="en-US" b="1" dirty="0" smtClean="0">
                <a:solidFill>
                  <a:srgbClr val="FF0000"/>
                </a:solidFill>
              </a:rPr>
              <a:t>Beyond 2015</a:t>
            </a:r>
            <a:endParaRPr lang="x-none" b="1" dirty="0" smtClean="0">
              <a:solidFill>
                <a:srgbClr val="FF0000"/>
              </a:solidFill>
            </a:endParaRPr>
          </a:p>
          <a:p>
            <a:pPr lvl="1"/>
            <a:r>
              <a:rPr lang="x-none" dirty="0" smtClean="0"/>
              <a:t>Muchos compromisos en el documento sobre una “agenda para las personas, con las personas y por las personas”.</a:t>
            </a:r>
          </a:p>
          <a:p>
            <a:pPr lvl="1"/>
            <a:r>
              <a:rPr lang="x-none" dirty="0" smtClean="0"/>
              <a:t>Participación de todos las personas y “partes interesadas” (</a:t>
            </a:r>
            <a:r>
              <a:rPr lang="x-none" dirty="0" err="1" smtClean="0"/>
              <a:t>stakeholder</a:t>
            </a:r>
            <a:r>
              <a:rPr lang="en-US" dirty="0" smtClean="0"/>
              <a:t>s</a:t>
            </a:r>
            <a:r>
              <a:rPr lang="x-none" dirty="0" smtClean="0"/>
              <a:t>) – desde el Preámbulo – Participación en el diseño de la agenda, en la implementación y en el monitoreo de los compromisos.</a:t>
            </a:r>
            <a:endParaRPr lang="en-US" dirty="0" smtClean="0"/>
          </a:p>
          <a:p>
            <a:pPr lvl="1"/>
            <a:r>
              <a:rPr lang="x-none" dirty="0" smtClean="0"/>
              <a:t>Participación también en la Asociación Global para Desarrollo Sostenible </a:t>
            </a:r>
            <a:r>
              <a:rPr lang="en-US" dirty="0" smtClean="0"/>
              <a:t>(Global </a:t>
            </a:r>
            <a:r>
              <a:rPr lang="en-US" dirty="0" err="1" smtClean="0"/>
              <a:t>Partnernship</a:t>
            </a:r>
            <a:r>
              <a:rPr lang="en-US" dirty="0" smtClean="0"/>
              <a:t> for Sustainable Development)</a:t>
            </a:r>
            <a:endParaRPr lang="x-none" dirty="0" smtClean="0"/>
          </a:p>
          <a:p>
            <a:pPr lvl="1"/>
            <a:r>
              <a:rPr lang="x-none" b="1" dirty="0" smtClean="0"/>
              <a:t>Para 74d</a:t>
            </a:r>
            <a:r>
              <a:rPr lang="x-none" dirty="0" smtClean="0"/>
              <a:t> – establece como principio </a:t>
            </a:r>
            <a:r>
              <a:rPr lang="en-US" dirty="0" smtClean="0"/>
              <a:t>que las</a:t>
            </a:r>
            <a:r>
              <a:rPr lang="x-none" dirty="0" smtClean="0"/>
              <a:t> revisiones en todos los niveles serán: “abiertas, incluyente</a:t>
            </a:r>
            <a:r>
              <a:rPr lang="en-US" dirty="0" smtClean="0"/>
              <a:t>s</a:t>
            </a:r>
            <a:r>
              <a:rPr lang="x-none" dirty="0" smtClean="0"/>
              <a:t>, participativa</a:t>
            </a:r>
            <a:r>
              <a:rPr lang="en-US" dirty="0" smtClean="0"/>
              <a:t>s</a:t>
            </a:r>
            <a:r>
              <a:rPr lang="x-none" dirty="0" smtClean="0"/>
              <a:t> y transparentes </a:t>
            </a:r>
            <a:r>
              <a:rPr lang="x-none" b="1" dirty="0" smtClean="0"/>
              <a:t>para todas las personas</a:t>
            </a:r>
            <a:r>
              <a:rPr lang="x-none" dirty="0" smtClean="0"/>
              <a:t> y apoyarán la </a:t>
            </a:r>
            <a:r>
              <a:rPr lang="x-none" b="1" dirty="0" smtClean="0"/>
              <a:t>presentación de informes</a:t>
            </a:r>
            <a:r>
              <a:rPr lang="x-none" dirty="0" smtClean="0"/>
              <a:t> de todos los interesados pertinentes.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45462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385" y="637175"/>
            <a:ext cx="7150289" cy="1325563"/>
          </a:xfrm>
        </p:spPr>
        <p:txBody>
          <a:bodyPr/>
          <a:lstStyle/>
          <a:p>
            <a:pPr algn="ctr"/>
            <a:r>
              <a:rPr lang="x-none" b="1" dirty="0" smtClean="0"/>
              <a:t>La Agenda 2030: Revisando algunos temas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36" y="2042085"/>
            <a:ext cx="10515600" cy="45224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x-none" b="1" dirty="0" smtClean="0"/>
              <a:t>Los “medios de implementación” (</a:t>
            </a:r>
            <a:r>
              <a:rPr lang="x-none" b="1" dirty="0" err="1" smtClean="0"/>
              <a:t>MoI</a:t>
            </a:r>
            <a:r>
              <a:rPr lang="x-none" b="1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y l</a:t>
            </a:r>
            <a:r>
              <a:rPr lang="x-none" dirty="0" smtClean="0"/>
              <a:t>a relación entre el documento de Addis Ababa: Una de las grandes batallas de las dos ultimas semanas – Países desarrollados quería</a:t>
            </a:r>
            <a:r>
              <a:rPr lang="en-US" dirty="0" smtClean="0"/>
              <a:t>n</a:t>
            </a:r>
            <a:r>
              <a:rPr lang="x-none" dirty="0" smtClean="0"/>
              <a:t> anexar el documento de Addis en al agenda pos-2015. G77 </a:t>
            </a:r>
            <a:r>
              <a:rPr lang="en-US" dirty="0" smtClean="0"/>
              <a:t>y la </a:t>
            </a:r>
            <a:r>
              <a:rPr lang="x-none" dirty="0" smtClean="0"/>
              <a:t>preocupación </a:t>
            </a:r>
            <a:r>
              <a:rPr lang="en-US" dirty="0" smtClean="0"/>
              <a:t>d</a:t>
            </a:r>
            <a:r>
              <a:rPr lang="x-none" dirty="0" smtClean="0"/>
              <a:t>e disminuir la ambición y integralidad de los medios de implementación del pos-2015 y la independencia del proceso del </a:t>
            </a:r>
            <a:r>
              <a:rPr lang="x-none" dirty="0" err="1" smtClean="0"/>
              <a:t>FfD</a:t>
            </a:r>
            <a:r>
              <a:rPr lang="x-none" dirty="0" smtClean="0"/>
              <a:t> (Addis).</a:t>
            </a:r>
          </a:p>
          <a:p>
            <a:pPr algn="just"/>
            <a:r>
              <a:rPr lang="x-none" b="1" dirty="0" smtClean="0"/>
              <a:t>CBDR </a:t>
            </a:r>
            <a:r>
              <a:rPr lang="x-none" dirty="0" smtClean="0"/>
              <a:t>(Responsabilidades Comunes pero Compartidas) – </a:t>
            </a:r>
            <a:r>
              <a:rPr lang="en-US" dirty="0" smtClean="0"/>
              <a:t>principio</a:t>
            </a:r>
            <a:r>
              <a:rPr lang="x-none" dirty="0" smtClean="0"/>
              <a:t> prioritario para el G77</a:t>
            </a:r>
            <a:r>
              <a:rPr lang="en-US" dirty="0" smtClean="0"/>
              <a:t> - </a:t>
            </a:r>
            <a:r>
              <a:rPr lang="x-none" dirty="0" smtClean="0"/>
              <a:t>reconoce</a:t>
            </a:r>
            <a:r>
              <a:rPr lang="en-US" dirty="0" smtClean="0"/>
              <a:t>r</a:t>
            </a:r>
            <a:r>
              <a:rPr lang="x-none" dirty="0" smtClean="0"/>
              <a:t> que los países</a:t>
            </a:r>
            <a:r>
              <a:rPr lang="en-US" dirty="0"/>
              <a:t> </a:t>
            </a:r>
            <a:r>
              <a:rPr lang="en-US" dirty="0" smtClean="0"/>
              <a:t>NO</a:t>
            </a:r>
            <a:r>
              <a:rPr lang="x-none" dirty="0" smtClean="0"/>
              <a:t> están en el mismo nivel de desarrollo y que los mas desarrollados tienen la responsabilidad en liderar y ofrecer recursos financieros, transferir tecnología y capacidades.  La mención a CBDR aparece en el párrafo 12 – no muy fuerte</a:t>
            </a:r>
            <a:r>
              <a:rPr lang="en-US" dirty="0" smtClean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para </a:t>
            </a:r>
            <a:r>
              <a:rPr lang="en-US" dirty="0" err="1" smtClean="0"/>
              <a:t>toda</a:t>
            </a:r>
            <a:r>
              <a:rPr lang="en-US" dirty="0" smtClean="0"/>
              <a:t> la agenda</a:t>
            </a:r>
            <a:r>
              <a:rPr lang="x-none" dirty="0" smtClean="0"/>
              <a:t>.</a:t>
            </a:r>
          </a:p>
          <a:p>
            <a:pPr algn="just"/>
            <a:r>
              <a:rPr lang="x-none" b="1" dirty="0" smtClean="0"/>
              <a:t>El </a:t>
            </a:r>
            <a:r>
              <a:rPr lang="en-US" b="1" dirty="0" smtClean="0"/>
              <a:t>M</a:t>
            </a:r>
            <a:r>
              <a:rPr lang="x-none" b="1" dirty="0" err="1" smtClean="0"/>
              <a:t>ecanismo</a:t>
            </a:r>
            <a:r>
              <a:rPr lang="x-none" b="1" dirty="0" smtClean="0"/>
              <a:t> de </a:t>
            </a:r>
            <a:r>
              <a:rPr lang="en-US" b="1" dirty="0" smtClean="0"/>
              <a:t>F</a:t>
            </a:r>
            <a:r>
              <a:rPr lang="x-none" b="1" dirty="0" err="1" smtClean="0"/>
              <a:t>acilitación</a:t>
            </a:r>
            <a:r>
              <a:rPr lang="x-none" b="1" dirty="0" smtClean="0"/>
              <a:t> de </a:t>
            </a:r>
            <a:r>
              <a:rPr lang="en-US" b="1" dirty="0" smtClean="0"/>
              <a:t>T</a:t>
            </a:r>
            <a:r>
              <a:rPr lang="x-none" b="1" dirty="0" err="1" smtClean="0"/>
              <a:t>ecnología</a:t>
            </a:r>
            <a:r>
              <a:rPr lang="x-none" b="1" dirty="0" smtClean="0"/>
              <a:t> (TFM): </a:t>
            </a:r>
            <a:r>
              <a:rPr lang="x-none" dirty="0" smtClean="0"/>
              <a:t>una victoria del G77 y un gran potencial </a:t>
            </a:r>
            <a:r>
              <a:rPr lang="x-none" dirty="0" err="1" smtClean="0"/>
              <a:t>transformativ</a:t>
            </a:r>
            <a:r>
              <a:rPr lang="en-US" dirty="0" smtClean="0"/>
              <a:t>o</a:t>
            </a:r>
            <a:r>
              <a:rPr lang="x-none" dirty="0" smtClean="0"/>
              <a:t> para promover desarrollo tecnológico en apoyo a </a:t>
            </a:r>
            <a:r>
              <a:rPr lang="x-none" b="1" dirty="0" smtClean="0"/>
              <a:t>TODOS</a:t>
            </a:r>
            <a:r>
              <a:rPr lang="x-none" dirty="0" smtClean="0"/>
              <a:t> los </a:t>
            </a:r>
            <a:r>
              <a:rPr lang="x-none" dirty="0" err="1" smtClean="0"/>
              <a:t>SDGs</a:t>
            </a:r>
            <a:r>
              <a:rPr lang="x-none" dirty="0" smtClean="0"/>
              <a:t>. Una plataforma </a:t>
            </a:r>
            <a:r>
              <a:rPr lang="x-none" dirty="0" err="1" smtClean="0"/>
              <a:t>multi</a:t>
            </a:r>
            <a:r>
              <a:rPr lang="x-none" dirty="0" smtClean="0"/>
              <a:t>-sectorial y “</a:t>
            </a:r>
            <a:r>
              <a:rPr lang="x-none" dirty="0" err="1" smtClean="0"/>
              <a:t>multi-stakeholders</a:t>
            </a:r>
            <a:r>
              <a:rPr lang="x-none" dirty="0" smtClean="0"/>
              <a:t>”. Un </a:t>
            </a:r>
            <a:r>
              <a:rPr lang="x-none" dirty="0" err="1" smtClean="0"/>
              <a:t>Forum</a:t>
            </a:r>
            <a:r>
              <a:rPr lang="x-none" dirty="0" smtClean="0"/>
              <a:t> “</a:t>
            </a:r>
            <a:r>
              <a:rPr lang="x-none" dirty="0" err="1" smtClean="0"/>
              <a:t>Multi-Stakeholder</a:t>
            </a:r>
            <a:r>
              <a:rPr lang="x-none" dirty="0" smtClean="0"/>
              <a:t>” para Ciencia, Tecnología y Innovación para los </a:t>
            </a:r>
            <a:r>
              <a:rPr lang="x-none" dirty="0" err="1" smtClean="0"/>
              <a:t>SDGs</a:t>
            </a:r>
            <a:r>
              <a:rPr lang="x-none" dirty="0" smtClean="0"/>
              <a:t> y una plataforma online serán establecidos. </a:t>
            </a:r>
            <a:endParaRPr lang="en-US" dirty="0"/>
          </a:p>
        </p:txBody>
      </p:sp>
      <p:pic>
        <p:nvPicPr>
          <p:cNvPr id="5" name="Picture 2" descr="http://whygreeneconomy.org/wp-content/uploads/2015/04/CBD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6" y="62047"/>
            <a:ext cx="3155516" cy="190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9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572"/>
            <a:ext cx="10515600" cy="1325563"/>
          </a:xfrm>
        </p:spPr>
        <p:txBody>
          <a:bodyPr/>
          <a:lstStyle/>
          <a:p>
            <a:r>
              <a:rPr lang="x-none" b="1" dirty="0" smtClean="0"/>
              <a:t>La Agenda 2030: Revisando algunos temas</a:t>
            </a:r>
            <a:endParaRPr lang="x-non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25625"/>
            <a:ext cx="11029950" cy="435133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x-none" sz="8000" b="1" dirty="0" smtClean="0"/>
              <a:t>Lo que no es tan bueno:</a:t>
            </a:r>
          </a:p>
          <a:p>
            <a:pPr marL="0" indent="0">
              <a:buNone/>
            </a:pPr>
            <a:endParaRPr lang="x-none" dirty="0" smtClean="0"/>
          </a:p>
          <a:p>
            <a:pPr algn="just"/>
            <a:r>
              <a:rPr lang="x-none" sz="8000" dirty="0" smtClean="0"/>
              <a:t>El </a:t>
            </a:r>
            <a:r>
              <a:rPr lang="x-none" sz="8000" b="1" dirty="0" smtClean="0"/>
              <a:t>cambio de metas</a:t>
            </a:r>
            <a:r>
              <a:rPr lang="en-US" sz="8000" b="1" dirty="0" smtClean="0"/>
              <a:t> </a:t>
            </a:r>
            <a:r>
              <a:rPr lang="en-US" sz="8000" dirty="0" smtClean="0"/>
              <a:t>(2.5 y 15.6)</a:t>
            </a:r>
            <a:r>
              <a:rPr lang="x-none" sz="8000" dirty="0" smtClean="0"/>
              <a:t> en las ultimas horas de negociación (a pedido de los Estados Unidos) – bajó el nivel de ambición de metas sobre patentes y lucros provenidos de la exploración </a:t>
            </a:r>
            <a:r>
              <a:rPr lang="en-US" sz="8000" dirty="0" smtClean="0"/>
              <a:t>de la </a:t>
            </a:r>
            <a:r>
              <a:rPr lang="x-none" sz="8000" dirty="0" smtClean="0"/>
              <a:t>biodiversidad natural. </a:t>
            </a:r>
          </a:p>
          <a:p>
            <a:pPr algn="just"/>
            <a:r>
              <a:rPr lang="x-none" sz="8000" dirty="0" smtClean="0"/>
              <a:t>Lenguajes menos favorable</a:t>
            </a:r>
            <a:r>
              <a:rPr lang="en-US" sz="8000" dirty="0" smtClean="0"/>
              <a:t>s</a:t>
            </a:r>
            <a:r>
              <a:rPr lang="x-none" sz="8000" dirty="0" smtClean="0"/>
              <a:t> sobre deuda y responsabilidad de los países prestatarios sobre la carga de la deuda.</a:t>
            </a:r>
          </a:p>
          <a:p>
            <a:pPr algn="just"/>
            <a:r>
              <a:rPr lang="x-none" sz="8000" dirty="0" smtClean="0"/>
              <a:t>La pelea entre los países menos desarrollados (</a:t>
            </a:r>
            <a:r>
              <a:rPr lang="x-none" sz="8000" dirty="0" err="1" smtClean="0"/>
              <a:t>LDCs</a:t>
            </a:r>
            <a:r>
              <a:rPr lang="x-none" sz="8000" dirty="0" smtClean="0"/>
              <a:t>), los países en desarrollo sin litoral (</a:t>
            </a:r>
            <a:r>
              <a:rPr lang="x-none" sz="8000" dirty="0" err="1" smtClean="0"/>
              <a:t>LLDCs</a:t>
            </a:r>
            <a:r>
              <a:rPr lang="x-none" sz="8000" dirty="0" smtClean="0"/>
              <a:t>) , los pequeños países insulares en desarrollo (SIDS) y los países de renta media (</a:t>
            </a:r>
            <a:r>
              <a:rPr lang="x-none" sz="8000" dirty="0" err="1" smtClean="0"/>
              <a:t>MICs</a:t>
            </a:r>
            <a:r>
              <a:rPr lang="x-none" sz="8000" dirty="0" smtClean="0"/>
              <a:t>)</a:t>
            </a:r>
            <a:r>
              <a:rPr lang="en-US" sz="8000" dirty="0" smtClean="0"/>
              <a:t>: el </a:t>
            </a:r>
            <a:r>
              <a:rPr lang="en-US" sz="8000" dirty="0" err="1" smtClean="0"/>
              <a:t>impacto</a:t>
            </a:r>
            <a:r>
              <a:rPr lang="en-US" sz="8000" dirty="0" smtClean="0"/>
              <a:t> </a:t>
            </a:r>
            <a:r>
              <a:rPr lang="en-US" sz="8000" dirty="0" err="1" smtClean="0"/>
              <a:t>sobre</a:t>
            </a:r>
            <a:r>
              <a:rPr lang="en-US" sz="8000" dirty="0" smtClean="0"/>
              <a:t> el G77?</a:t>
            </a:r>
            <a:endParaRPr lang="x-none" sz="8000" dirty="0" smtClean="0"/>
          </a:p>
          <a:p>
            <a:pPr algn="just"/>
            <a:r>
              <a:rPr lang="x-none" sz="8000" dirty="0" smtClean="0"/>
              <a:t>La ambición del capitulo sobre seguimiento y revisión no esta en el mismo nivel de la ambición de la declaración o de los </a:t>
            </a:r>
            <a:r>
              <a:rPr lang="x-none" sz="8000" dirty="0" err="1" smtClean="0"/>
              <a:t>SDGs</a:t>
            </a:r>
            <a:r>
              <a:rPr lang="x-none" sz="8000" dirty="0" smtClean="0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85423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98" y="201352"/>
            <a:ext cx="6482983" cy="1122481"/>
          </a:xfrm>
        </p:spPr>
        <p:txBody>
          <a:bodyPr/>
          <a:lstStyle/>
          <a:p>
            <a:pPr algn="ctr"/>
            <a:r>
              <a:rPr lang="x-none" b="1" dirty="0" smtClean="0"/>
              <a:t>Que enfocar ahora?</a:t>
            </a:r>
            <a:endParaRPr lang="x-non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53" y="1323833"/>
            <a:ext cx="6851471" cy="54864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x-none" b="1" dirty="0" smtClean="0"/>
              <a:t>Enfocar en la Cúpula </a:t>
            </a:r>
            <a:r>
              <a:rPr lang="x-none" dirty="0" smtClean="0"/>
              <a:t>(Septiembre 25-27, New York)</a:t>
            </a:r>
            <a:r>
              <a:rPr lang="en-US" dirty="0" smtClean="0"/>
              <a:t> - </a:t>
            </a:r>
            <a:r>
              <a:rPr lang="x-none" dirty="0" smtClean="0"/>
              <a:t>Compromisos concretos y urgentes sobre la implementación nacional y también la disposición para trabajar y apoyar en los niveles regionales y globales.</a:t>
            </a:r>
          </a:p>
          <a:p>
            <a:pPr lvl="1" algn="just"/>
            <a:r>
              <a:rPr lang="x-none" dirty="0" err="1" smtClean="0"/>
              <a:t>Beyond</a:t>
            </a:r>
            <a:r>
              <a:rPr lang="x-none" dirty="0" smtClean="0"/>
              <a:t> 2015 </a:t>
            </a:r>
            <a:r>
              <a:rPr lang="x-none" dirty="0" err="1" smtClean="0"/>
              <a:t>Toolkit</a:t>
            </a:r>
            <a:endParaRPr lang="x-none" dirty="0" smtClean="0"/>
          </a:p>
          <a:p>
            <a:pPr lvl="1" algn="just"/>
            <a:r>
              <a:rPr lang="x-none" dirty="0" smtClean="0"/>
              <a:t>Mensajes para la Cúpula</a:t>
            </a:r>
          </a:p>
          <a:p>
            <a:pPr marL="0" indent="0" algn="just">
              <a:buNone/>
            </a:pPr>
            <a:endParaRPr lang="x-none" dirty="0" smtClean="0"/>
          </a:p>
          <a:p>
            <a:pPr algn="just"/>
            <a:r>
              <a:rPr lang="x-none" b="1" dirty="0" smtClean="0"/>
              <a:t>Implementación nacional:</a:t>
            </a:r>
          </a:p>
          <a:p>
            <a:pPr lvl="1" algn="just"/>
            <a:r>
              <a:rPr lang="x-none" dirty="0" smtClean="0"/>
              <a:t>Como seguir empujando a los gobiernos para que adopten medidas concretas?</a:t>
            </a:r>
          </a:p>
          <a:p>
            <a:pPr lvl="1" algn="just"/>
            <a:r>
              <a:rPr lang="x-none" dirty="0" smtClean="0"/>
              <a:t>Como se hará la coordinación? – De las Chancillerías a los Ministerios de Planeamiento y Finanzas</a:t>
            </a:r>
          </a:p>
          <a:p>
            <a:pPr lvl="1" algn="just"/>
            <a:r>
              <a:rPr lang="x-none" dirty="0" smtClean="0"/>
              <a:t>Como se traducen los compromisos globales en el nivel nacional ? Líneas de base y las cuestiones temáticas.</a:t>
            </a:r>
          </a:p>
          <a:p>
            <a:pPr marL="457200" lvl="1" indent="0" algn="just">
              <a:buNone/>
            </a:pPr>
            <a:endParaRPr lang="x-none" dirty="0" smtClean="0"/>
          </a:p>
          <a:p>
            <a:pPr algn="just"/>
            <a:r>
              <a:rPr lang="x-none" dirty="0" smtClean="0"/>
              <a:t>La coordinación de la sociedad civil en nivel local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490" y="583489"/>
            <a:ext cx="4748461" cy="2849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491" y="3984523"/>
            <a:ext cx="4748461" cy="284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29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5" y="186741"/>
            <a:ext cx="10646690" cy="962526"/>
          </a:xfrm>
        </p:spPr>
        <p:txBody>
          <a:bodyPr>
            <a:normAutofit/>
          </a:bodyPr>
          <a:lstStyle/>
          <a:p>
            <a:pPr algn="ctr"/>
            <a:r>
              <a:rPr lang="x-none" b="1" dirty="0" smtClean="0"/>
              <a:t>Que enfocar ahora? El Nivel Regional</a:t>
            </a:r>
            <a:endParaRPr lang="x-non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35" y="1149267"/>
            <a:ext cx="11764210" cy="1475881"/>
          </a:xfrm>
        </p:spPr>
        <p:txBody>
          <a:bodyPr>
            <a:normAutofit/>
          </a:bodyPr>
          <a:lstStyle/>
          <a:p>
            <a:pPr lvl="1"/>
            <a:r>
              <a:rPr lang="x-none" dirty="0" smtClean="0"/>
              <a:t>América Latina y Caribe</a:t>
            </a:r>
            <a:r>
              <a:rPr lang="en-US" dirty="0" smtClean="0"/>
              <a:t>:</a:t>
            </a:r>
            <a:r>
              <a:rPr lang="x-none" dirty="0" smtClean="0"/>
              <a:t> </a:t>
            </a:r>
            <a:r>
              <a:rPr lang="en-US" dirty="0" smtClean="0"/>
              <a:t>region</a:t>
            </a:r>
            <a:r>
              <a:rPr lang="x-none" dirty="0" smtClean="0"/>
              <a:t> mas abierta para el </a:t>
            </a:r>
            <a:r>
              <a:rPr lang="x-none" b="1" dirty="0" smtClean="0"/>
              <a:t>rol que CEPAL</a:t>
            </a:r>
            <a:r>
              <a:rPr lang="x-none" dirty="0" smtClean="0"/>
              <a:t> puede tener en apoyar la implementación y monitoreo de los compromisos en la región – </a:t>
            </a:r>
            <a:r>
              <a:rPr lang="x-none" i="1" dirty="0" smtClean="0"/>
              <a:t>Cuales son los mecanismos de relación entre CEPAL y sociedad civil</a:t>
            </a:r>
            <a:r>
              <a:rPr lang="en-US" i="1" dirty="0" smtClean="0"/>
              <a:t>? </a:t>
            </a:r>
            <a:r>
              <a:rPr lang="x-none" i="1" dirty="0" smtClean="0"/>
              <a:t>Hay que establecerse nuevos mecanismos?</a:t>
            </a:r>
            <a:endParaRPr lang="x-none" b="1" i="1" dirty="0" smtClean="0"/>
          </a:p>
          <a:p>
            <a:endParaRPr lang="x-none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31" y="2867858"/>
            <a:ext cx="4932893" cy="2959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135" y="2625148"/>
            <a:ext cx="68344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sz="2400" dirty="0" smtClean="0"/>
              <a:t>Los</a:t>
            </a:r>
            <a:r>
              <a:rPr lang="x-none" sz="2400" b="1" dirty="0" smtClean="0"/>
              <a:t> mecanismos de Coordinación Regional para la Sociedad Civil</a:t>
            </a:r>
            <a:r>
              <a:rPr lang="x-none" sz="2400" dirty="0" smtClean="0"/>
              <a:t> – Cada región necesita desarrollar sus propios mecanismos. Asia ya tienen una plataforma y África empieza a trabajar. </a:t>
            </a:r>
            <a:r>
              <a:rPr lang="x-none" sz="2400" i="1" dirty="0" smtClean="0"/>
              <a:t>Cual será la plataforma para América Latina?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sz="2400" dirty="0" smtClean="0"/>
              <a:t>El compromiso con la revisión es aun muy tenue para el nivel regional – Pero </a:t>
            </a:r>
            <a:r>
              <a:rPr lang="en-US" sz="2400" dirty="0" smtClean="0"/>
              <a:t>el document propone</a:t>
            </a:r>
            <a:r>
              <a:rPr lang="x-none" sz="2400" dirty="0" smtClean="0"/>
              <a:t> “</a:t>
            </a:r>
            <a:r>
              <a:rPr lang="x-none" sz="2400" dirty="0" err="1" smtClean="0"/>
              <a:t>revis</a:t>
            </a:r>
            <a:r>
              <a:rPr lang="en-US" sz="2400" dirty="0" err="1" smtClean="0"/>
              <a:t>i</a:t>
            </a:r>
            <a:r>
              <a:rPr lang="x-none" sz="2400" dirty="0" err="1" smtClean="0"/>
              <a:t>on</a:t>
            </a:r>
            <a:r>
              <a:rPr lang="en-US" sz="2400" dirty="0" smtClean="0"/>
              <a:t>e</a:t>
            </a:r>
            <a:r>
              <a:rPr lang="x-none" sz="2400" dirty="0" smtClean="0"/>
              <a:t>s regulares e inclusivas”</a:t>
            </a:r>
            <a:r>
              <a:rPr lang="en-US" sz="2400" dirty="0" smtClean="0"/>
              <a:t>,</a:t>
            </a:r>
            <a:r>
              <a:rPr lang="x-none" sz="2400" dirty="0" smtClean="0"/>
              <a:t> incluyendo </a:t>
            </a:r>
            <a:r>
              <a:rPr lang="x-none" sz="2400" b="1" dirty="0" smtClean="0"/>
              <a:t>contribuciones de la sociedad civil</a:t>
            </a:r>
            <a:r>
              <a:rPr lang="x-none" sz="2400" dirty="0" smtClean="0"/>
              <a:t>. Es necesario empujar para tenerlo mas claro.</a:t>
            </a:r>
          </a:p>
        </p:txBody>
      </p:sp>
    </p:spTree>
    <p:extLst>
      <p:ext uri="{BB962C8B-B14F-4D97-AF65-F5344CB8AC3E}">
        <p14:creationId xmlns:p14="http://schemas.microsoft.com/office/powerpoint/2010/main" val="224217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168" y="308766"/>
            <a:ext cx="6533147" cy="1147055"/>
          </a:xfrm>
        </p:spPr>
        <p:txBody>
          <a:bodyPr>
            <a:normAutofit fontScale="90000"/>
          </a:bodyPr>
          <a:lstStyle/>
          <a:p>
            <a:pPr algn="ctr"/>
            <a:r>
              <a:rPr lang="x-none" b="1" dirty="0" smtClean="0"/>
              <a:t>Que enfocar ahora? El Nivel </a:t>
            </a:r>
            <a:r>
              <a:rPr lang="en-US" b="1" dirty="0" smtClean="0"/>
              <a:t>Global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4" y="257811"/>
            <a:ext cx="4858755" cy="29152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7169" y="1455821"/>
            <a:ext cx="6829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400" b="1" dirty="0" smtClean="0"/>
              <a:t>Los Indicadores:</a:t>
            </a:r>
            <a:r>
              <a:rPr lang="x-none" sz="2400" dirty="0" smtClean="0"/>
              <a:t> En proceso de desarrollo por un Grupo Inter</a:t>
            </a:r>
            <a:r>
              <a:rPr lang="en-US" sz="2400" dirty="0" smtClean="0"/>
              <a:t>-</a:t>
            </a:r>
            <a:r>
              <a:rPr lang="en-US" sz="2400" dirty="0"/>
              <a:t>A</a:t>
            </a:r>
            <a:r>
              <a:rPr lang="x-none" sz="2400" dirty="0" err="1" smtClean="0"/>
              <a:t>gencial</a:t>
            </a:r>
            <a:r>
              <a:rPr lang="x-none" sz="2400" dirty="0" smtClean="0"/>
              <a:t> y Experto sobre los Indicadores de los </a:t>
            </a:r>
            <a:r>
              <a:rPr lang="en-US" sz="2400" dirty="0" smtClean="0"/>
              <a:t>ODS</a:t>
            </a:r>
            <a:r>
              <a:rPr lang="x-none" sz="2400" dirty="0" smtClean="0"/>
              <a:t>s finaliza en Marzo 2016: hay que medir todas las metas</a:t>
            </a:r>
            <a:r>
              <a:rPr lang="en-US" sz="2400" dirty="0" smtClean="0"/>
              <a:t>.</a:t>
            </a:r>
            <a:endParaRPr lang="x-non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6567" y="3320716"/>
            <a:ext cx="117525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2200" dirty="0" smtClean="0"/>
              <a:t>El </a:t>
            </a:r>
            <a:r>
              <a:rPr lang="x-none" sz="2200" b="1" dirty="0" smtClean="0"/>
              <a:t>Mecanismo de Facilitación de Tecnología: </a:t>
            </a:r>
            <a:r>
              <a:rPr lang="x-none" sz="2200" dirty="0" smtClean="0"/>
              <a:t>El espacio para participación esta previsto – </a:t>
            </a:r>
            <a:r>
              <a:rPr lang="x-none" sz="2200" i="1" dirty="0" smtClean="0"/>
              <a:t>Como vamos utilizarlo?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2200" b="1" dirty="0" smtClean="0"/>
              <a:t>Un informe anual de Progreso para los </a:t>
            </a:r>
            <a:r>
              <a:rPr lang="x-none" sz="2200" b="1" dirty="0" err="1" smtClean="0"/>
              <a:t>SDGs</a:t>
            </a:r>
            <a:r>
              <a:rPr lang="x-none" sz="2200" b="1" dirty="0" smtClean="0"/>
              <a:t>: </a:t>
            </a:r>
            <a:r>
              <a:rPr lang="x-none" sz="2200" dirty="0" smtClean="0"/>
              <a:t>a ser preparado por el Secretario General de la ONU</a:t>
            </a:r>
            <a:r>
              <a:rPr lang="en-US" sz="2200" dirty="0" smtClean="0"/>
              <a:t>.</a:t>
            </a:r>
            <a:endParaRPr lang="x-none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2200" b="1" dirty="0" smtClean="0"/>
              <a:t>Las revisiones temáticas: </a:t>
            </a:r>
            <a:r>
              <a:rPr lang="x-none" sz="2200" dirty="0" smtClean="0"/>
              <a:t>serán realizadas en el HLPF y apoyadas por espacios intergubernamentales. </a:t>
            </a:r>
            <a:r>
              <a:rPr lang="x-none" sz="2200" i="1" dirty="0" smtClean="0"/>
              <a:t>Como ustedes planean se involucrar?</a:t>
            </a:r>
            <a:endParaRPr lang="en-US" sz="2200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2400" dirty="0" smtClean="0"/>
              <a:t>Un informe del Secretario General de la ONU será presentado antes de la reunión del HLPF (junio 2016) con recomendaciones y marcos para el seguimiento y revisión y también una propuesta de </a:t>
            </a:r>
            <a:r>
              <a:rPr lang="x-none" sz="2400" b="1" dirty="0" smtClean="0"/>
              <a:t>temas anuales y la secuencia de revisiones temáticas</a:t>
            </a:r>
            <a:r>
              <a:rPr lang="x-none" sz="2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x-none" sz="2200" dirty="0" smtClean="0"/>
          </a:p>
        </p:txBody>
      </p:sp>
    </p:spTree>
    <p:extLst>
      <p:ext uri="{BB962C8B-B14F-4D97-AF65-F5344CB8AC3E}">
        <p14:creationId xmlns:p14="http://schemas.microsoft.com/office/powerpoint/2010/main" val="1045031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25" y="445243"/>
            <a:ext cx="10551695" cy="990645"/>
          </a:xfrm>
        </p:spPr>
        <p:txBody>
          <a:bodyPr>
            <a:normAutofit fontScale="90000"/>
          </a:bodyPr>
          <a:lstStyle/>
          <a:p>
            <a:pPr algn="ctr"/>
            <a:r>
              <a:rPr lang="x-none" b="1" dirty="0" smtClean="0"/>
              <a:t>El Nivel Global – La Coordinación de la Sociedad Civil y las otras “partes interesadas”</a:t>
            </a:r>
            <a:endParaRPr lang="x-none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2899" y="1913021"/>
            <a:ext cx="1133374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2200" dirty="0" smtClean="0"/>
              <a:t>El </a:t>
            </a:r>
            <a:r>
              <a:rPr lang="x-none" sz="2200" b="1" dirty="0" smtClean="0"/>
              <a:t>Foro Político de Alto Nivel (HLPF)</a:t>
            </a:r>
            <a:r>
              <a:rPr lang="x-none" sz="2200" dirty="0" smtClean="0"/>
              <a:t> y la participación de las “partes interesadas”</a:t>
            </a:r>
            <a:r>
              <a:rPr lang="en-US" sz="2200" dirty="0" smtClean="0"/>
              <a:t> (stakeholders)</a:t>
            </a:r>
            <a:r>
              <a:rPr lang="x-none" sz="2200" dirty="0" smtClean="0"/>
              <a:t> – La resolución que establece el HLPF (A/R</a:t>
            </a:r>
            <a:r>
              <a:rPr lang="en-US" sz="2200" dirty="0" smtClean="0"/>
              <a:t>ES</a:t>
            </a:r>
            <a:r>
              <a:rPr lang="x-none" sz="2200" dirty="0" smtClean="0"/>
              <a:t>/67/290, para 16) es una de las mas amplias sobre participación y inclusión</a:t>
            </a:r>
            <a:r>
              <a:rPr lang="en-US" sz="2200" dirty="0" smtClean="0"/>
              <a:t> </a:t>
            </a:r>
            <a:r>
              <a:rPr lang="x-none" sz="2200" dirty="0" smtClean="0"/>
              <a:t>en nivel global en Naciones Unidas. Hay referencias directas a “entidades de educación y academia” además de los “</a:t>
            </a:r>
            <a:r>
              <a:rPr lang="x-none" sz="2200" dirty="0" err="1" smtClean="0"/>
              <a:t>major</a:t>
            </a:r>
            <a:r>
              <a:rPr lang="x-none" sz="2200" dirty="0" smtClean="0"/>
              <a:t> </a:t>
            </a:r>
            <a:r>
              <a:rPr lang="x-none" sz="2200" dirty="0" err="1" smtClean="0"/>
              <a:t>groups</a:t>
            </a:r>
            <a:r>
              <a:rPr lang="x-none" sz="2200" dirty="0" smtClean="0"/>
              <a:t>” y “otras partes interesadas”</a:t>
            </a:r>
            <a:r>
              <a:rPr lang="en-US" sz="2200" dirty="0" smtClean="0"/>
              <a:t> (other stakeholders)</a:t>
            </a:r>
            <a:r>
              <a:rPr lang="x-none" sz="2200" dirty="0" smtClean="0"/>
              <a:t>. Hay que organizar ese espacio y promover la ampliación de la participación</a:t>
            </a:r>
            <a:r>
              <a:rPr lang="en-US" sz="2200" dirty="0" smtClean="0"/>
              <a:t> </a:t>
            </a:r>
            <a:r>
              <a:rPr lang="x-none" sz="2200" dirty="0" smtClean="0"/>
              <a:t>en ese nivel.</a:t>
            </a:r>
            <a:endParaRPr lang="en-US" sz="2200" dirty="0" smtClean="0"/>
          </a:p>
          <a:p>
            <a:pPr algn="just"/>
            <a:endParaRPr lang="x-none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200" b="1" dirty="0" smtClean="0"/>
              <a:t>La Coordinación de la Sociedad Civil: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sz="2200" b="1" dirty="0" smtClean="0">
                <a:solidFill>
                  <a:srgbClr val="FF0000"/>
                </a:solidFill>
              </a:rPr>
              <a:t>Beyond2015</a:t>
            </a:r>
            <a:r>
              <a:rPr lang="x-none" sz="2200" dirty="0" smtClean="0"/>
              <a:t> y otras iniciativas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sz="2200" dirty="0" smtClean="0"/>
              <a:t>La discusión sobre la necesidad y el formato de una plataforma global para la sociedad civil.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sz="2200" dirty="0" smtClean="0"/>
              <a:t>En enfoque mas “pro-activo”, promoción de la participación en todos los niveles, incluyendo la movilización de recursos para el ámbito nacional.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x-none" sz="2200" b="1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48596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38" y="2142699"/>
            <a:ext cx="10515600" cy="1164182"/>
          </a:xfrm>
        </p:spPr>
        <p:txBody>
          <a:bodyPr/>
          <a:lstStyle/>
          <a:p>
            <a:pPr algn="ctr"/>
            <a:r>
              <a:rPr lang="en-US" i="1" dirty="0" smtClean="0"/>
              <a:t>Gracias!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6625" y="3975313"/>
            <a:ext cx="8202969" cy="1661211"/>
          </a:xfrm>
        </p:spPr>
        <p:txBody>
          <a:bodyPr>
            <a:noAutofit/>
          </a:bodyPr>
          <a:lstStyle/>
          <a:p>
            <a:pPr algn="r"/>
            <a:r>
              <a:rPr lang="en-US" sz="2200" dirty="0" smtClean="0">
                <a:solidFill>
                  <a:schemeClr val="tx1"/>
                </a:solidFill>
              </a:rPr>
              <a:t>Naiara Costa</a:t>
            </a:r>
          </a:p>
          <a:p>
            <a:pPr algn="r"/>
            <a:r>
              <a:rPr lang="en-US" sz="2200" dirty="0" err="1" smtClean="0">
                <a:solidFill>
                  <a:schemeClr val="tx1"/>
                </a:solidFill>
              </a:rPr>
              <a:t>Directora</a:t>
            </a:r>
            <a:r>
              <a:rPr lang="en-US" sz="2200" dirty="0" smtClean="0">
                <a:solidFill>
                  <a:schemeClr val="tx1"/>
                </a:solidFill>
              </a:rPr>
              <a:t> de </a:t>
            </a:r>
            <a:r>
              <a:rPr lang="en-US" sz="2200" dirty="0" err="1" smtClean="0">
                <a:solidFill>
                  <a:schemeClr val="tx1"/>
                </a:solidFill>
              </a:rPr>
              <a:t>Incidencia</a:t>
            </a:r>
            <a:r>
              <a:rPr lang="en-US" sz="2200" dirty="0" smtClean="0">
                <a:solidFill>
                  <a:schemeClr val="tx1"/>
                </a:solidFill>
              </a:rPr>
              <a:t> de Beyond 2015</a:t>
            </a:r>
          </a:p>
          <a:p>
            <a:pPr algn="r"/>
            <a:r>
              <a:rPr lang="en-US" sz="2200" dirty="0" smtClean="0">
                <a:solidFill>
                  <a:schemeClr val="tx1"/>
                </a:solidFill>
                <a:hlinkClick r:id="rId2"/>
              </a:rPr>
              <a:t>ncosta@beyond2015.org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6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2015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(1/2)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fontAlgn="base"/>
            <a:r>
              <a:rPr lang="x-none" dirty="0" smtClean="0"/>
              <a:t>Establecida en 2010, es una </a:t>
            </a:r>
            <a:r>
              <a:rPr lang="x-none" b="1" dirty="0" smtClean="0"/>
              <a:t>campaña mundial de la sociedad civil</a:t>
            </a:r>
            <a:r>
              <a:rPr lang="x-none" dirty="0" smtClean="0"/>
              <a:t>, impulsando un marco sucesor fuerte y legítimo a los Objetivos de Desarrollo del Milenio.</a:t>
            </a:r>
          </a:p>
          <a:p>
            <a:pPr algn="just" fontAlgn="base"/>
            <a:r>
              <a:rPr lang="x-none" dirty="0" smtClean="0"/>
              <a:t>La colaboración entre “Sur” y “Norte” es un principio de la Campana.</a:t>
            </a:r>
          </a:p>
          <a:p>
            <a:pPr algn="just" fontAlgn="base"/>
            <a:r>
              <a:rPr lang="x-none" dirty="0" smtClean="0"/>
              <a:t>Casi </a:t>
            </a:r>
            <a:r>
              <a:rPr lang="x-none" b="1" dirty="0" smtClean="0"/>
              <a:t>1.500 organizaciones</a:t>
            </a:r>
            <a:r>
              <a:rPr lang="x-none" dirty="0" smtClean="0"/>
              <a:t> de la sociedad civil participan en 135 países de todo el mundo:</a:t>
            </a:r>
          </a:p>
          <a:p>
            <a:pPr lvl="1" algn="just" fontAlgn="base"/>
            <a:r>
              <a:rPr lang="x-none" b="1" dirty="0" smtClean="0"/>
              <a:t>56% de</a:t>
            </a:r>
            <a:r>
              <a:rPr lang="x-none" dirty="0" smtClean="0"/>
              <a:t> organizaciones de la sociedad (OSC) civil del Sur; </a:t>
            </a:r>
            <a:r>
              <a:rPr lang="x-none" b="1" dirty="0" smtClean="0"/>
              <a:t>44% </a:t>
            </a:r>
            <a:r>
              <a:rPr lang="x-none" dirty="0" smtClean="0"/>
              <a:t>de OSC del norte</a:t>
            </a:r>
          </a:p>
          <a:p>
            <a:pPr lvl="1" algn="just" fontAlgn="base"/>
            <a:r>
              <a:rPr lang="x-none" dirty="0" smtClean="0"/>
              <a:t>41 países de África, 29 países de Asia y Pacifico, 35 Países de Europa, </a:t>
            </a:r>
            <a:r>
              <a:rPr lang="x-none" b="1" dirty="0" smtClean="0"/>
              <a:t>26 países de América Latina y el Caribe</a:t>
            </a:r>
            <a:r>
              <a:rPr lang="x-none" dirty="0" smtClean="0"/>
              <a:t> y 2 países en América del Norte</a:t>
            </a:r>
            <a:r>
              <a:rPr lang="en-US" dirty="0" smtClean="0"/>
              <a:t> (</a:t>
            </a:r>
            <a:r>
              <a:rPr lang="en-US" dirty="0" err="1" smtClean="0"/>
              <a:t>datos</a:t>
            </a:r>
            <a:r>
              <a:rPr lang="en-US" dirty="0" smtClean="0"/>
              <a:t> no </a:t>
            </a:r>
            <a:r>
              <a:rPr lang="en-US" dirty="0" err="1" smtClean="0"/>
              <a:t>actualizados</a:t>
            </a:r>
            <a:r>
              <a:rPr lang="en-US" dirty="0" smtClean="0"/>
              <a:t>)</a:t>
            </a:r>
            <a:r>
              <a:rPr lang="x-none" dirty="0" smtClean="0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0061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2015</a:t>
            </a:r>
            <a:r>
              <a:rPr lang="x-non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(2/2)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729" y="1825625"/>
            <a:ext cx="10515600" cy="4351338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es-ES" b="1" dirty="0" smtClean="0"/>
              <a:t>38 países </a:t>
            </a:r>
            <a:r>
              <a:rPr lang="es-ES" dirty="0" smtClean="0"/>
              <a:t>tienen “</a:t>
            </a:r>
            <a:r>
              <a:rPr lang="es-ES" dirty="0" err="1" smtClean="0"/>
              <a:t>national</a:t>
            </a:r>
            <a:r>
              <a:rPr lang="es-ES" dirty="0" smtClean="0"/>
              <a:t> </a:t>
            </a:r>
            <a:r>
              <a:rPr lang="es-ES" dirty="0" err="1" smtClean="0"/>
              <a:t>hubs</a:t>
            </a:r>
            <a:r>
              <a:rPr lang="es-ES" dirty="0" smtClean="0"/>
              <a:t>” o lideres nacionales de la Campa</a:t>
            </a:r>
            <a:r>
              <a:rPr lang="x-none" dirty="0" smtClean="0"/>
              <a:t>ñ</a:t>
            </a:r>
            <a:r>
              <a:rPr lang="es-ES" dirty="0" smtClean="0"/>
              <a:t>a y tenemos puntos focales en otros</a:t>
            </a:r>
            <a:r>
              <a:rPr lang="es-ES" b="1" dirty="0" smtClean="0"/>
              <a:t> 11 países. </a:t>
            </a:r>
            <a:endParaRPr lang="es-ES" b="1" dirty="0"/>
          </a:p>
          <a:p>
            <a:pPr algn="just" fontAlgn="base"/>
            <a:r>
              <a:rPr lang="es-ES" b="1" dirty="0" smtClean="0"/>
              <a:t>Coordinadores Regionales </a:t>
            </a:r>
            <a:r>
              <a:rPr lang="es-ES" dirty="0" smtClean="0"/>
              <a:t>en África, Asia, América Latina (Mesa de Articulación, Chile), el Pacifico y Europa.</a:t>
            </a:r>
          </a:p>
          <a:p>
            <a:pPr algn="just" fontAlgn="base"/>
            <a:r>
              <a:rPr lang="es-ES" dirty="0" smtClean="0"/>
              <a:t>Secretariado con 6 personas: 2 en Bruselas (incluyendo el Coordinador Internacional), 2 en NY, 2 en Pretoria (agente fiscal). </a:t>
            </a:r>
          </a:p>
          <a:p>
            <a:pPr algn="just" fontAlgn="base"/>
            <a:r>
              <a:rPr lang="es-ES" dirty="0" smtClean="0"/>
              <a:t>Comité Ejecutivo: 12 miembros de </a:t>
            </a:r>
            <a:r>
              <a:rPr lang="es-ES" dirty="0" err="1" smtClean="0"/>
              <a:t>OSCs</a:t>
            </a:r>
            <a:r>
              <a:rPr lang="es-ES" dirty="0" smtClean="0"/>
              <a:t>, mitad del Norte y mitad del Sur.</a:t>
            </a:r>
          </a:p>
          <a:p>
            <a:pPr algn="just" fontAlgn="base"/>
            <a:r>
              <a:rPr lang="es-ES" dirty="0" smtClean="0"/>
              <a:t>Las posiciones de la Campana son diseñadas en general con el aporte de insumos en Grupos de Trabajo y Fuerzas Tarea (</a:t>
            </a:r>
            <a:r>
              <a:rPr lang="es-ES" dirty="0" err="1" smtClean="0"/>
              <a:t>Task</a:t>
            </a:r>
            <a:r>
              <a:rPr lang="es-ES" dirty="0" smtClean="0"/>
              <a:t> </a:t>
            </a:r>
            <a:r>
              <a:rPr lang="es-ES" dirty="0" err="1" smtClean="0"/>
              <a:t>Forces</a:t>
            </a:r>
            <a:r>
              <a:rPr lang="es-E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9112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028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largo </a:t>
            </a:r>
            <a:r>
              <a:rPr lang="x-non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hasta la Agenda post-2015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46412"/>
            <a:ext cx="10515600" cy="4684339"/>
          </a:xfrm>
        </p:spPr>
        <p:txBody>
          <a:bodyPr>
            <a:normAutofit fontScale="70000" lnSpcReduction="20000"/>
          </a:bodyPr>
          <a:lstStyle/>
          <a:p>
            <a:r>
              <a:rPr lang="x-none" dirty="0" smtClean="0"/>
              <a:t>En 2010, nadie hablaba de un sucesor para los </a:t>
            </a:r>
            <a:r>
              <a:rPr lang="x-none" dirty="0" err="1" smtClean="0"/>
              <a:t>ODMs</a:t>
            </a:r>
            <a:r>
              <a:rPr lang="x-none" dirty="0" smtClean="0"/>
              <a:t> – </a:t>
            </a:r>
            <a:r>
              <a:rPr lang="x-none" b="1" dirty="0" err="1" smtClean="0">
                <a:solidFill>
                  <a:srgbClr val="FF0000"/>
                </a:solidFill>
              </a:rPr>
              <a:t>Beyond</a:t>
            </a:r>
            <a:r>
              <a:rPr lang="x-none" b="1" dirty="0" smtClean="0">
                <a:solidFill>
                  <a:srgbClr val="FF0000"/>
                </a:solidFill>
              </a:rPr>
              <a:t> 2015 </a:t>
            </a:r>
            <a:r>
              <a:rPr lang="x-none" dirty="0" smtClean="0"/>
              <a:t>como una de las primeras voces.</a:t>
            </a:r>
          </a:p>
          <a:p>
            <a:r>
              <a:rPr lang="x-none" dirty="0" smtClean="0"/>
              <a:t>2012 – Rio+20 y el acuerdo para la negociación de lo Objetivos de Desarrollo Sostenible</a:t>
            </a:r>
            <a:r>
              <a:rPr lang="en-US" dirty="0" smtClean="0"/>
              <a:t> (ODS)</a:t>
            </a:r>
            <a:r>
              <a:rPr lang="x-none" dirty="0" smtClean="0"/>
              <a:t>.</a:t>
            </a:r>
          </a:p>
          <a:p>
            <a:r>
              <a:rPr lang="x-none" dirty="0" smtClean="0"/>
              <a:t>2013 – Evento Especial del Presidente de la Asamblea General de la ONU sobre los </a:t>
            </a:r>
            <a:r>
              <a:rPr lang="x-none" dirty="0" err="1" smtClean="0"/>
              <a:t>ODMs</a:t>
            </a:r>
            <a:r>
              <a:rPr lang="x-none" dirty="0" smtClean="0"/>
              <a:t> – La conexión entre la agenda de Desarrollo sostenible (Rio+20) y el combate a la pobreza (</a:t>
            </a:r>
            <a:r>
              <a:rPr lang="x-none" dirty="0" err="1" smtClean="0"/>
              <a:t>ODMs</a:t>
            </a:r>
            <a:r>
              <a:rPr lang="x-none" dirty="0" smtClean="0"/>
              <a:t>)</a:t>
            </a:r>
          </a:p>
          <a:p>
            <a:r>
              <a:rPr lang="x-none" dirty="0" smtClean="0"/>
              <a:t>2013 – Las Consultas de la ONU (temáticas, globales, nacionales, regionales).</a:t>
            </a:r>
            <a:r>
              <a:rPr lang="en-US" dirty="0" smtClean="0"/>
              <a:t> My World Survey</a:t>
            </a:r>
            <a:endParaRPr lang="x-none" dirty="0" smtClean="0"/>
          </a:p>
          <a:p>
            <a:r>
              <a:rPr lang="x-none" dirty="0" smtClean="0"/>
              <a:t>2014 – El informe del Panel de Alto Nivel del Secretario General (HLP)</a:t>
            </a:r>
          </a:p>
          <a:p>
            <a:r>
              <a:rPr lang="x-none" dirty="0" smtClean="0"/>
              <a:t>2013/2014 – El trabajo del Grupo de Trabajo Abierto (OWG) sobre los ODS</a:t>
            </a:r>
          </a:p>
          <a:p>
            <a:r>
              <a:rPr lang="x-none" dirty="0" smtClean="0"/>
              <a:t>2014 – El informe Síntesis del Secretario General</a:t>
            </a:r>
          </a:p>
          <a:p>
            <a:r>
              <a:rPr lang="x-none" dirty="0" smtClean="0"/>
              <a:t>2015 – Las negociaciones pos-2015 (Enero a Julio)</a:t>
            </a:r>
          </a:p>
          <a:p>
            <a:r>
              <a:rPr lang="x-none" dirty="0" smtClean="0"/>
              <a:t>2015 – La Conferencia de Addis Ababa</a:t>
            </a:r>
          </a:p>
          <a:p>
            <a:r>
              <a:rPr lang="x-none" dirty="0" smtClean="0"/>
              <a:t>2015 – La Cúpula de Septiembre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NY</a:t>
            </a:r>
            <a:endParaRPr lang="x-none" dirty="0" smtClean="0"/>
          </a:p>
          <a:p>
            <a:r>
              <a:rPr lang="x-none" dirty="0" smtClean="0"/>
              <a:t>2015 – </a:t>
            </a:r>
            <a:r>
              <a:rPr lang="en-US" dirty="0" smtClean="0"/>
              <a:t>La </a:t>
            </a:r>
            <a:r>
              <a:rPr lang="en-US" dirty="0" err="1" smtClean="0"/>
              <a:t>Conferencia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Clima</a:t>
            </a:r>
            <a:r>
              <a:rPr lang="en-US" dirty="0" smtClean="0"/>
              <a:t> </a:t>
            </a:r>
            <a:r>
              <a:rPr lang="x-none" dirty="0" smtClean="0"/>
              <a:t>COP 21</a:t>
            </a:r>
            <a:r>
              <a:rPr lang="en-US" dirty="0" err="1" smtClean="0"/>
              <a:t>en</a:t>
            </a:r>
            <a:r>
              <a:rPr lang="en-US" dirty="0" smtClean="0"/>
              <a:t> Paris</a:t>
            </a:r>
            <a:endParaRPr lang="x-none" dirty="0"/>
          </a:p>
        </p:txBody>
      </p:sp>
      <p:pic>
        <p:nvPicPr>
          <p:cNvPr id="1028" name="Picture 4" descr="http://www.farmingfirst.org/wordpress/wp-content/uploads/2013/06/56-cover-UN-HLP-EP-Post2015-repor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548" y="3415633"/>
            <a:ext cx="3134588" cy="124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stainabledevelopment.un.org/content/images/image18_15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64200"/>
            <a:ext cx="28575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ted Nations Sustainable Develop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01" y="5554582"/>
            <a:ext cx="3521199" cy="97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x-non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  <a:r>
              <a:rPr lang="x-none" b="1" dirty="0" smtClean="0">
                <a:latin typeface="Arial" panose="020B0604020202020204" pitchFamily="34" charset="0"/>
                <a:cs typeface="Arial" panose="020B0604020202020204" pitchFamily="34" charset="0"/>
              </a:rPr>
              <a:t>y las negociaciones de Agenda Pos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-2015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729" y="1825625"/>
            <a:ext cx="10515600" cy="4351338"/>
          </a:xfrm>
        </p:spPr>
        <p:txBody>
          <a:bodyPr>
            <a:normAutofit fontScale="92500"/>
          </a:bodyPr>
          <a:lstStyle/>
          <a:p>
            <a:pPr algn="just" fontAlgn="base"/>
            <a:r>
              <a:rPr lang="es-ES" b="1" dirty="0" smtClean="0"/>
              <a:t>Posiciones iniciales – </a:t>
            </a:r>
            <a:r>
              <a:rPr lang="es-ES" dirty="0" smtClean="0"/>
              <a:t>Insumos para Consultas lideradas por Naciones Unidas y para el Informe del Painel de Alto Nivel del Secretario General.</a:t>
            </a:r>
          </a:p>
          <a:p>
            <a:pPr algn="just" fontAlgn="base"/>
            <a:r>
              <a:rPr lang="es-ES" b="1" dirty="0" smtClean="0"/>
              <a:t>La coordinación de una posición “macro”: el VPVC</a:t>
            </a:r>
            <a:r>
              <a:rPr lang="es-ES" dirty="0" smtClean="0"/>
              <a:t> – Visión, Propósitos, Valores y Criterios</a:t>
            </a:r>
            <a:endParaRPr lang="es-ES" b="1" dirty="0"/>
          </a:p>
          <a:p>
            <a:pPr algn="just" fontAlgn="base"/>
            <a:r>
              <a:rPr lang="es-ES" b="1" dirty="0" smtClean="0"/>
              <a:t>Reacciones a los borradores de negociaciones y el informe para el Grupo de Trabajo Abierto (OWG)</a:t>
            </a:r>
          </a:p>
          <a:p>
            <a:pPr algn="just" fontAlgn="base"/>
            <a:r>
              <a:rPr lang="es-ES" b="1" dirty="0" smtClean="0"/>
              <a:t>Reacción al Informe de Síntesis del Secretario General de la ONU</a:t>
            </a:r>
          </a:p>
          <a:p>
            <a:pPr algn="just" fontAlgn="base"/>
            <a:r>
              <a:rPr lang="es-ES" b="1" dirty="0" smtClean="0"/>
              <a:t>Posiciones en preparación para las negociaciones: </a:t>
            </a:r>
            <a:r>
              <a:rPr lang="es-ES" dirty="0" smtClean="0"/>
              <a:t>Declaración, Medios de Implementación, Seguimiento y Revisión.</a:t>
            </a:r>
          </a:p>
          <a:p>
            <a:pPr algn="just" fontAlgn="base"/>
            <a:r>
              <a:rPr lang="es-ES" b="1" dirty="0" smtClean="0"/>
              <a:t>Reacciones a los borradores</a:t>
            </a:r>
            <a:r>
              <a:rPr lang="es-ES" dirty="0" smtClean="0"/>
              <a:t> de las negociaciones pos-2015. </a:t>
            </a:r>
          </a:p>
        </p:txBody>
      </p:sp>
    </p:spTree>
    <p:extLst>
      <p:ext uri="{BB962C8B-B14F-4D97-AF65-F5344CB8AC3E}">
        <p14:creationId xmlns:p14="http://schemas.microsoft.com/office/powerpoint/2010/main" val="147868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" y="365125"/>
            <a:ext cx="1163170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x-non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proceso de negociaciones de la agenda pos-2015</a:t>
            </a:r>
            <a:endParaRPr lang="x-non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17687"/>
          </a:xfrm>
        </p:spPr>
        <p:txBody>
          <a:bodyPr>
            <a:normAutofit lnSpcReduction="10000"/>
          </a:bodyPr>
          <a:lstStyle/>
          <a:p>
            <a:r>
              <a:rPr lang="x-none" dirty="0" smtClean="0"/>
              <a:t>Considerado el mas abierto de la historia de Naciones Unidas.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x-none" dirty="0" smtClean="0"/>
              <a:t>Insumos de la sociedad civil en todas las fases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x-none" dirty="0" smtClean="0"/>
              <a:t>Acceso a las reuniones intergubernamentales (incluso por la web)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x-none" dirty="0" smtClean="0"/>
              <a:t>Acceso a los discursos de los países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x-none" dirty="0" smtClean="0"/>
              <a:t>Acceso a los delegados y a las Misiones (especialmente para aquellos en NY)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x-none" dirty="0" smtClean="0"/>
              <a:t>Oportunidades para hablar directamente a los </a:t>
            </a:r>
            <a:r>
              <a:rPr lang="x-none" dirty="0" err="1" smtClean="0"/>
              <a:t>co</a:t>
            </a:r>
            <a:r>
              <a:rPr lang="x-none" dirty="0" smtClean="0"/>
              <a:t>-facilitadores y a los delegados</a:t>
            </a:r>
          </a:p>
          <a:p>
            <a:r>
              <a:rPr lang="x-none" dirty="0" smtClean="0"/>
              <a:t>La Participación promovió un más alto nivel de </a:t>
            </a:r>
            <a:r>
              <a:rPr lang="x-none" b="1" dirty="0" smtClean="0"/>
              <a:t>ambición</a:t>
            </a:r>
            <a:r>
              <a:rPr lang="x-none" dirty="0" smtClean="0"/>
              <a:t> y también la “</a:t>
            </a:r>
            <a:r>
              <a:rPr lang="x-none" b="1" dirty="0" smtClean="0"/>
              <a:t>Apropiación</a:t>
            </a:r>
            <a:r>
              <a:rPr lang="x-none" dirty="0" smtClean="0"/>
              <a:t>” de la agenda por parte de la sociedad civil.</a:t>
            </a:r>
          </a:p>
          <a:p>
            <a:r>
              <a:rPr lang="x-none" dirty="0" smtClean="0"/>
              <a:t>Los países miembros se fueran acostumbrando con nuestra presencia y se beneficiando de los aportes y muchas veces de la presión política que ejercíamos en las negociaciones.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8868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581"/>
          </a:xfrm>
        </p:spPr>
        <p:txBody>
          <a:bodyPr/>
          <a:lstStyle/>
          <a:p>
            <a:pPr algn="ctr"/>
            <a:r>
              <a:rPr lang="x-none" b="1" dirty="0" smtClean="0"/>
              <a:t>Las negociaciones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44706"/>
            <a:ext cx="10735101" cy="4961965"/>
          </a:xfrm>
        </p:spPr>
        <p:txBody>
          <a:bodyPr>
            <a:normAutofit fontScale="92500" lnSpcReduction="10000"/>
          </a:bodyPr>
          <a:lstStyle/>
          <a:p>
            <a:r>
              <a:rPr lang="x-none" b="1" dirty="0" smtClean="0"/>
              <a:t>Los ejes ‘temáticos’</a:t>
            </a:r>
            <a:r>
              <a:rPr lang="x-none" dirty="0" smtClean="0"/>
              <a:t> (los ODS) fueran definidos por el Grupo de Trabajo Abierto </a:t>
            </a:r>
            <a:r>
              <a:rPr lang="en-US" dirty="0" smtClean="0"/>
              <a:t>(OWG)</a:t>
            </a:r>
            <a:r>
              <a:rPr lang="x-none" dirty="0" smtClean="0"/>
              <a:t> (2013/2014) – Parte de la discusión entre Julio de 2014 y 2015 era sobre reabrir y renegociar los ODS o no –</a:t>
            </a:r>
            <a:r>
              <a:rPr lang="en-US" dirty="0" smtClean="0"/>
              <a:t> </a:t>
            </a:r>
            <a:r>
              <a:rPr lang="x-none" i="1" dirty="0" smtClean="0"/>
              <a:t>Revisión final</a:t>
            </a:r>
            <a:r>
              <a:rPr lang="en-US" i="1" dirty="0" smtClean="0"/>
              <a:t> con</a:t>
            </a:r>
            <a:r>
              <a:rPr lang="x-none" i="1" dirty="0" smtClean="0"/>
              <a:t> cambios en l</a:t>
            </a:r>
            <a:r>
              <a:rPr lang="en-US" i="1" dirty="0" smtClean="0"/>
              <a:t>as </a:t>
            </a:r>
            <a:r>
              <a:rPr lang="en-US" i="1" dirty="0" err="1" smtClean="0"/>
              <a:t>metas</a:t>
            </a:r>
            <a:r>
              <a:rPr lang="en-US" i="1" dirty="0" smtClean="0"/>
              <a:t> con</a:t>
            </a:r>
            <a:r>
              <a:rPr lang="x-none" i="1" dirty="0" smtClean="0"/>
              <a:t> “x, y, z” y algunos otros…</a:t>
            </a:r>
          </a:p>
          <a:p>
            <a:r>
              <a:rPr lang="x-none" dirty="0" smtClean="0"/>
              <a:t>Las negociaciones de enero a julio</a:t>
            </a:r>
            <a:r>
              <a:rPr lang="en-US" dirty="0" smtClean="0"/>
              <a:t> (2015)</a:t>
            </a:r>
            <a:r>
              <a:rPr lang="x-none" dirty="0" smtClean="0"/>
              <a:t> enfocaran la definición de la Declaración política (algunos países querían una pagina – el enfoque en la comunicación); en los Medios de implementación (y la relación con el Acuerdo de Addis Ababa) y el seguimiento y la revisión de la agenda (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x-none" dirty="0" smtClean="0"/>
              <a:t>no “</a:t>
            </a:r>
            <a:r>
              <a:rPr lang="x-none" i="1" dirty="0" err="1" smtClean="0"/>
              <a:t>accountability</a:t>
            </a:r>
            <a:r>
              <a:rPr lang="x-none" dirty="0" smtClean="0"/>
              <a:t>” o rendición de cuentas).</a:t>
            </a:r>
          </a:p>
          <a:p>
            <a:r>
              <a:rPr lang="x-none" dirty="0" smtClean="0"/>
              <a:t>Si bien que las plenarias fueran abiertas, los últimos días de negociaciones se hicieron “detrás de puertas cerradas” y muchos cambios en el texto fueran negociados sin transparencia</a:t>
            </a:r>
            <a:r>
              <a:rPr lang="en-US" dirty="0" smtClean="0"/>
              <a:t>.</a:t>
            </a:r>
            <a:endParaRPr lang="x-none" dirty="0" smtClean="0"/>
          </a:p>
          <a:p>
            <a:r>
              <a:rPr lang="x-none" dirty="0" smtClean="0"/>
              <a:t>Muchas iteraciones del documento – el l</a:t>
            </a:r>
            <a:r>
              <a:rPr lang="en-US" dirty="0" smtClean="0"/>
              <a:t>e</a:t>
            </a:r>
            <a:r>
              <a:rPr lang="x-none" dirty="0" smtClean="0"/>
              <a:t>guaje empezaba 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x-none" dirty="0" smtClean="0"/>
              <a:t> “</a:t>
            </a:r>
            <a:r>
              <a:rPr lang="x-none" dirty="0" err="1" smtClean="0"/>
              <a:t>water</a:t>
            </a:r>
            <a:r>
              <a:rPr lang="en-US" dirty="0" err="1" smtClean="0"/>
              <a:t>ed</a:t>
            </a:r>
            <a:r>
              <a:rPr lang="x-none" dirty="0" smtClean="0"/>
              <a:t> </a:t>
            </a:r>
            <a:r>
              <a:rPr lang="x-none" dirty="0" err="1" smtClean="0"/>
              <a:t>down</a:t>
            </a:r>
            <a:r>
              <a:rPr lang="x-none" dirty="0" smtClean="0"/>
              <a:t>”. Un empuje para la adopción.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#AdoptPost2015Now</a:t>
            </a:r>
            <a:endParaRPr lang="x-non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8822"/>
            <a:ext cx="10515600" cy="1325563"/>
          </a:xfrm>
        </p:spPr>
        <p:txBody>
          <a:bodyPr/>
          <a:lstStyle/>
          <a:p>
            <a:pPr algn="ctr"/>
            <a:r>
              <a:rPr lang="x-none" b="1" dirty="0" smtClean="0"/>
              <a:t>El documento final de las negociaciones</a:t>
            </a:r>
            <a:endParaRPr lang="x-non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7413" y="3054045"/>
            <a:ext cx="6304127" cy="3488354"/>
          </a:xfrm>
        </p:spPr>
        <p:txBody>
          <a:bodyPr>
            <a:normAutofit/>
          </a:bodyPr>
          <a:lstStyle/>
          <a:p>
            <a:r>
              <a:rPr lang="x-none" sz="2400" dirty="0" smtClean="0"/>
              <a:t>El centro de la Agenda 2030: </a:t>
            </a:r>
            <a:r>
              <a:rPr lang="x-none" sz="2400" b="1" dirty="0" smtClean="0"/>
              <a:t>ODS</a:t>
            </a:r>
            <a:r>
              <a:rPr lang="x-none" sz="2400" dirty="0" smtClean="0"/>
              <a:t> (17 objetivos, 169 metas) + </a:t>
            </a:r>
            <a:r>
              <a:rPr lang="en-US" sz="2400" dirty="0" err="1" smtClean="0"/>
              <a:t>Preambulo</a:t>
            </a:r>
            <a:r>
              <a:rPr lang="en-US" sz="2400" dirty="0" smtClean="0"/>
              <a:t>, </a:t>
            </a:r>
            <a:r>
              <a:rPr lang="x-none" sz="2400" dirty="0" smtClean="0"/>
              <a:t>Declaración política, Medios de implementación, seguimiento y revisión.</a:t>
            </a:r>
          </a:p>
          <a:p>
            <a:r>
              <a:rPr lang="x-none" sz="2400" dirty="0" smtClean="0"/>
              <a:t>Lo Nuevo: una agenda </a:t>
            </a:r>
            <a:r>
              <a:rPr lang="x-none" sz="2400" b="1" dirty="0" smtClean="0"/>
              <a:t>universal</a:t>
            </a:r>
            <a:r>
              <a:rPr lang="x-none" sz="2400" dirty="0" smtClean="0"/>
              <a:t> (para todos los países), </a:t>
            </a:r>
            <a:r>
              <a:rPr lang="x-none" sz="2400" b="1" dirty="0" smtClean="0"/>
              <a:t>indivisible</a:t>
            </a:r>
            <a:r>
              <a:rPr lang="x-none" sz="2400" dirty="0" smtClean="0"/>
              <a:t> </a:t>
            </a:r>
            <a:r>
              <a:rPr lang="en-US" sz="2400" dirty="0" smtClean="0"/>
              <a:t>e</a:t>
            </a:r>
            <a:r>
              <a:rPr lang="x-none" sz="2400" dirty="0" smtClean="0"/>
              <a:t> </a:t>
            </a:r>
            <a:r>
              <a:rPr lang="x-none" sz="2400" b="1" dirty="0" smtClean="0"/>
              <a:t>inter-conectada</a:t>
            </a:r>
            <a:r>
              <a:rPr lang="x-none" sz="2400" dirty="0" smtClean="0"/>
              <a:t> (las dimensiones social, económica y ambiental). </a:t>
            </a:r>
          </a:p>
          <a:p>
            <a:r>
              <a:rPr lang="x-none" sz="2400" dirty="0" smtClean="0"/>
              <a:t>El nivel de ambición es también muy claro y reforzado en el texto.</a:t>
            </a:r>
            <a:r>
              <a:rPr lang="en-US" sz="2400" dirty="0" smtClean="0"/>
              <a:t> (“</a:t>
            </a:r>
            <a:r>
              <a:rPr lang="en-US" sz="2400" dirty="0" err="1" smtClean="0"/>
              <a:t>Nunca</a:t>
            </a:r>
            <a:r>
              <a:rPr lang="en-US" sz="2400" dirty="0" smtClean="0"/>
              <a:t> antes…”)</a:t>
            </a:r>
            <a:endParaRPr lang="x-none" sz="2400" dirty="0" smtClean="0"/>
          </a:p>
        </p:txBody>
      </p:sp>
      <p:pic>
        <p:nvPicPr>
          <p:cNvPr id="2050" name="Picture 2" descr="http://www.weltbevoelkerung.de/uploads/tx_news/SD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1" y="3054045"/>
            <a:ext cx="5279326" cy="32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615" y="1484385"/>
            <a:ext cx="11122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400" dirty="0" smtClean="0"/>
              <a:t>El documento “final-final-final” aun todavía no esta disponible en el web-</a:t>
            </a:r>
            <a:r>
              <a:rPr lang="x-none" sz="2400" dirty="0" err="1" smtClean="0"/>
              <a:t>site</a:t>
            </a:r>
            <a:r>
              <a:rPr lang="x-none" sz="2400" dirty="0" smtClean="0"/>
              <a:t>.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400" dirty="0" smtClean="0"/>
              <a:t>Buen nivel de acuerdo en el consenso: positive para el documento y su implementación.</a:t>
            </a:r>
            <a:r>
              <a:rPr lang="en-US" sz="2400" dirty="0" smtClean="0"/>
              <a:t> Buena </a:t>
            </a:r>
            <a:r>
              <a:rPr lang="x-none" sz="2400" dirty="0" smtClean="0"/>
              <a:t>receptividad del documento por la sociedad civil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400" dirty="0" smtClean="0"/>
              <a:t>Titulo: T</a:t>
            </a:r>
            <a:r>
              <a:rPr lang="x-none" sz="2400" b="1" dirty="0" smtClean="0"/>
              <a:t>ransformando nuestro mundo: La Agenda 2030 para el desarrollo sostenible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532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438" y="470952"/>
            <a:ext cx="8828965" cy="1027147"/>
          </a:xfrm>
        </p:spPr>
        <p:txBody>
          <a:bodyPr>
            <a:normAutofit fontScale="90000"/>
          </a:bodyPr>
          <a:lstStyle/>
          <a:p>
            <a:pPr algn="ctr"/>
            <a:r>
              <a:rPr lang="x-none" b="1" dirty="0" smtClean="0"/>
              <a:t>La Agenda 2030: Revisando algunos temas</a:t>
            </a:r>
            <a:endParaRPr lang="x-non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7" y="2129051"/>
            <a:ext cx="11791778" cy="4567584"/>
          </a:xfrm>
        </p:spPr>
        <p:txBody>
          <a:bodyPr>
            <a:normAutofit fontScale="92500"/>
          </a:bodyPr>
          <a:lstStyle/>
          <a:p>
            <a:r>
              <a:rPr lang="x-none" b="1" dirty="0" smtClean="0"/>
              <a:t>Equidad</a:t>
            </a:r>
            <a:r>
              <a:rPr lang="x-none" dirty="0" smtClean="0"/>
              <a:t>: un marco impulsado por América Latina. Un Objetivo especifico (10) y referencias en la declaración (incluso en relación entre inequidad, violencia y injusticia). </a:t>
            </a:r>
          </a:p>
          <a:p>
            <a:pPr lvl="1"/>
            <a:r>
              <a:rPr lang="x-none" dirty="0" smtClean="0"/>
              <a:t>“</a:t>
            </a:r>
            <a:r>
              <a:rPr lang="x-none" b="1" dirty="0" smtClean="0"/>
              <a:t>No dejar a nadie atrás” </a:t>
            </a:r>
            <a:r>
              <a:rPr lang="x-none" dirty="0" smtClean="0"/>
              <a:t>como fuerte compromiso en el documento (pero no “las metas consideradas cumplidas solamente si cumplidas para los que están mas atrás”).</a:t>
            </a:r>
            <a:r>
              <a:rPr lang="en-US" dirty="0" smtClean="0"/>
              <a:t> Pero nada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demasiado</a:t>
            </a:r>
            <a:r>
              <a:rPr lang="en-US" dirty="0" smtClean="0"/>
              <a:t> </a:t>
            </a:r>
            <a:r>
              <a:rPr lang="en-US" dirty="0" err="1" smtClean="0"/>
              <a:t>ricos</a:t>
            </a:r>
            <a:r>
              <a:rPr lang="en-US" dirty="0" smtClean="0"/>
              <a:t> (1%)</a:t>
            </a:r>
            <a:endParaRPr lang="x-none" dirty="0" smtClean="0"/>
          </a:p>
          <a:p>
            <a:pPr lvl="1"/>
            <a:r>
              <a:rPr lang="x-none" dirty="0" smtClean="0"/>
              <a:t>Las necesidades de los mas pobres y vulnerables son consideradas – “los que están mas atrás primero” pero mucho como recipientes del desarrollo y no como agentes del cambio.</a:t>
            </a:r>
          </a:p>
          <a:p>
            <a:r>
              <a:rPr lang="x-none" b="1" dirty="0" smtClean="0"/>
              <a:t>Derechos Humanos</a:t>
            </a:r>
            <a:r>
              <a:rPr lang="x-none" dirty="0" smtClean="0"/>
              <a:t>: Positivo para igualdad de genero (pero no orientación sexual); los derechos de los niños y niñas, algunas poblaciones (personas con discapacidad, mayores). </a:t>
            </a:r>
            <a:r>
              <a:rPr lang="en-US" dirty="0" smtClean="0"/>
              <a:t>No mucho </a:t>
            </a:r>
            <a:r>
              <a:rPr lang="en-US" dirty="0" err="1" smtClean="0"/>
              <a:t>ambicioso</a:t>
            </a:r>
            <a:r>
              <a:rPr lang="en-US" dirty="0" smtClean="0"/>
              <a:t> y </a:t>
            </a:r>
            <a:r>
              <a:rPr lang="x-none" dirty="0" smtClean="0"/>
              <a:t>presiones para </a:t>
            </a:r>
            <a:r>
              <a:rPr lang="en-US" dirty="0" err="1" smtClean="0"/>
              <a:t>sacar</a:t>
            </a:r>
            <a:r>
              <a:rPr lang="en-US" dirty="0" smtClean="0"/>
              <a:t> </a:t>
            </a:r>
            <a:r>
              <a:rPr lang="x-none" dirty="0" smtClean="0"/>
              <a:t>del documento (“respetar y promover” pero no “cumplir”) . Derecho como “acceso”.</a:t>
            </a:r>
          </a:p>
          <a:p>
            <a:endParaRPr lang="x-none" dirty="0" smtClean="0"/>
          </a:p>
          <a:p>
            <a:endParaRPr lang="x-none" dirty="0"/>
          </a:p>
        </p:txBody>
      </p:sp>
      <p:pic>
        <p:nvPicPr>
          <p:cNvPr id="3074" name="Picture 2" descr="http://www.un.am/up/file/Goal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6" y="0"/>
            <a:ext cx="2730801" cy="210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212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2248</Words>
  <Application>Microsoft Office PowerPoint</Application>
  <PresentationFormat>Personalizar</PresentationFormat>
  <Paragraphs>114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Office Theme</vt:lpstr>
      <vt:lpstr>El “aterrizaje” de la agenda post-2015 en América Latina y el Caribe</vt:lpstr>
      <vt:lpstr>Sobre Beyond 2015 (1/2)</vt:lpstr>
      <vt:lpstr>Sobre Beyond 2015 (2/2) </vt:lpstr>
      <vt:lpstr>El largo proceso hasta la Agenda post-2015</vt:lpstr>
      <vt:lpstr>Beyond 2015 y las negociaciones de Agenda Pos-2015</vt:lpstr>
      <vt:lpstr>El proceso de negociaciones de la agenda pos-2015</vt:lpstr>
      <vt:lpstr>Las negociaciones</vt:lpstr>
      <vt:lpstr>El documento final de las negociaciones</vt:lpstr>
      <vt:lpstr>La Agenda 2030: Revisando algunos temas</vt:lpstr>
      <vt:lpstr>La Agenda 2030: Revisando algunos temas</vt:lpstr>
      <vt:lpstr>La Agenda 2030: Revisando algunos temas</vt:lpstr>
      <vt:lpstr>La Agenda 2030: Revisando algunos temas</vt:lpstr>
      <vt:lpstr>La Agenda 2030: Revisando algunos temas</vt:lpstr>
      <vt:lpstr>Que enfocar ahora?</vt:lpstr>
      <vt:lpstr>Que enfocar ahora? El Nivel Regional</vt:lpstr>
      <vt:lpstr>Que enfocar ahora? El Nivel Global</vt:lpstr>
      <vt:lpstr>El Nivel Global – La Coordinación de la Sociedad Civil y las otras “partes interesadas”</vt:lpstr>
      <vt:lpstr>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Naiara Costa</dc:creator>
  <cp:lastModifiedBy>Usuario</cp:lastModifiedBy>
  <cp:revision>79</cp:revision>
  <dcterms:created xsi:type="dcterms:W3CDTF">2015-08-10T14:48:49Z</dcterms:created>
  <dcterms:modified xsi:type="dcterms:W3CDTF">2015-08-11T17:31:32Z</dcterms:modified>
</cp:coreProperties>
</file>